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7" r:id="rId2"/>
    <p:sldId id="258" r:id="rId3"/>
    <p:sldId id="279" r:id="rId4"/>
    <p:sldId id="273" r:id="rId5"/>
    <p:sldId id="276" r:id="rId6"/>
    <p:sldId id="277" r:id="rId7"/>
    <p:sldId id="278" r:id="rId8"/>
    <p:sldId id="267" r:id="rId9"/>
    <p:sldId id="280" r:id="rId10"/>
    <p:sldId id="282" r:id="rId11"/>
    <p:sldId id="281" r:id="rId12"/>
    <p:sldId id="294" r:id="rId13"/>
    <p:sldId id="283" r:id="rId14"/>
    <p:sldId id="284" r:id="rId15"/>
    <p:sldId id="285" r:id="rId16"/>
    <p:sldId id="286" r:id="rId17"/>
    <p:sldId id="287" r:id="rId18"/>
    <p:sldId id="288" r:id="rId19"/>
    <p:sldId id="292" r:id="rId20"/>
    <p:sldId id="293" r:id="rId21"/>
    <p:sldId id="291" r:id="rId22"/>
    <p:sldId id="289" r:id="rId23"/>
    <p:sldId id="272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20A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2854B-DCAE-4B84-90AF-7502AA1E5BDA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8EE8-4F83-456A-9CF5-77DE11943669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E8033-25AF-44A0-B93F-632BBE77DC09}" type="datetimeFigureOut">
              <a:rPr lang="fr-BE" smtClean="0"/>
              <a:pPr/>
              <a:t>15/06/2011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FDE8-4F66-41F5-8142-9E97E231194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2852936"/>
            <a:ext cx="6984776" cy="324036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spcBef>
                <a:spcPct val="5000"/>
              </a:spcBef>
            </a:pP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Olivier Pigeon (CRA-W,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Gembloux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Yumiko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Kozuki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(Sumitomo) 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Tsunehisa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Fujita (Sumitomo)</a:t>
            </a:r>
          </a:p>
          <a:p>
            <a:pPr algn="ctr">
              <a:spcBef>
                <a:spcPct val="5000"/>
              </a:spcBef>
            </a:pP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Markus Mueller (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Agroscope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,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Waedenswil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Bruno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Patrian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(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Agroscope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,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Waedenswil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Martin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Rodler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(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Syngenta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</a:p>
          <a:p>
            <a:pPr>
              <a:defRPr/>
            </a:pPr>
            <a:r>
              <a:rPr lang="nl-NL" sz="1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sz="1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</a:br>
            <a:endParaRPr lang="nl-NL" sz="1800" b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GB" sz="2000" b="1" dirty="0" smtClean="0">
                <a:solidFill>
                  <a:srgbClr val="C00000"/>
                </a:solidFill>
                <a:cs typeface="Arial" pitchFamily="34" charset="0"/>
              </a:rPr>
              <a:t>55</a:t>
            </a:r>
            <a:r>
              <a:rPr lang="en-GB" sz="2000" b="1" baseline="30000" dirty="0" smtClean="0">
                <a:solidFill>
                  <a:srgbClr val="C00000"/>
                </a:solidFill>
                <a:cs typeface="Arial" pitchFamily="34" charset="0"/>
              </a:rPr>
              <a:t>th</a:t>
            </a:r>
            <a:r>
              <a:rPr lang="en-GB" sz="2000" b="1" dirty="0" smtClean="0">
                <a:solidFill>
                  <a:srgbClr val="C00000"/>
                </a:solidFill>
                <a:cs typeface="Arial" pitchFamily="34" charset="0"/>
              </a:rPr>
              <a:t> CIPAC Technical Meeting</a:t>
            </a:r>
            <a:r>
              <a:rPr lang="en-GB" sz="2000" b="1" dirty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GB" sz="20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GB" sz="2000" b="1" dirty="0" smtClean="0">
                <a:solidFill>
                  <a:srgbClr val="C00000"/>
                </a:solidFill>
                <a:cs typeface="Arial" pitchFamily="34" charset="0"/>
              </a:rPr>
              <a:t>Beijing, China, 15 </a:t>
            </a:r>
            <a:r>
              <a:rPr lang="en-GB" sz="2000" b="1" dirty="0">
                <a:solidFill>
                  <a:srgbClr val="C00000"/>
                </a:solidFill>
                <a:cs typeface="Arial" pitchFamily="34" charset="0"/>
              </a:rPr>
              <a:t>June </a:t>
            </a:r>
            <a:r>
              <a:rPr lang="en-GB" sz="2000" b="1" dirty="0" smtClean="0">
                <a:solidFill>
                  <a:srgbClr val="C00000"/>
                </a:solidFill>
                <a:cs typeface="Arial" pitchFamily="34" charset="0"/>
              </a:rPr>
              <a:t>2011</a:t>
            </a:r>
            <a:endParaRPr lang="en-GB" sz="2000" b="1" dirty="0">
              <a:solidFill>
                <a:srgbClr val="C00000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  <a:t/>
            </a:r>
            <a:b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</a:br>
            <a: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  <a:t/>
            </a:r>
            <a:b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</a:br>
            <a: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  <a:t/>
            </a:r>
            <a:b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</a:br>
            <a:endParaRPr lang="nl-NL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nl-NL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en-GB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GB" sz="1800" b="1" dirty="0">
              <a:solidFill>
                <a:schemeClr val="accent2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71600" y="188640"/>
            <a:ext cx="7200800" cy="26797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</p:spPr>
        <p:txBody>
          <a:bodyPr vert="horz" wrap="square" lIns="25145" tIns="12572" rIns="25145" bIns="12572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cs typeface="Arial" pitchFamily="34" charset="0"/>
              </a:rPr>
              <a:t>Development of a CIPAC washing method for long-lasting insecticidal nets (LN)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cs typeface="Arial" pitchFamily="34" charset="0"/>
              </a:rPr>
              <a:t>Testing of the CIPAC washing agent concentration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Washing method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23528" y="980728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51520" y="1050409"/>
            <a:ext cx="864096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The following soap / detergents were compared</a:t>
            </a: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- Marseille soap at 2 g/L</a:t>
            </a:r>
            <a:b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- CIPAC washing agent at 2 g/L</a:t>
            </a:r>
            <a:b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- CIPAC washing agent at 4 g/L</a:t>
            </a:r>
            <a:b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- CIPAC washing agent at 8 g/L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ja-JP" sz="2800" dirty="0" smtClean="0">
              <a:solidFill>
                <a:srgbClr val="C00000"/>
              </a:solidFill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cs typeface="Arial" pitchFamily="34" charset="0"/>
              </a:rPr>
              <a:t>Wash cycles : 0, 1, 2, 3, 4, 5</a:t>
            </a:r>
          </a:p>
        </p:txBody>
      </p:sp>
      <p:pic>
        <p:nvPicPr>
          <p:cNvPr id="6" name="Image 5" descr="DSCF0335.JPG"/>
          <p:cNvPicPr>
            <a:picLocks noChangeAspect="1"/>
          </p:cNvPicPr>
          <p:nvPr/>
        </p:nvPicPr>
        <p:blipFill>
          <a:blip r:embed="rId2" cstate="print"/>
          <a:srcRect l="9953" b="10617"/>
          <a:stretch>
            <a:fillRect/>
          </a:stretch>
        </p:blipFill>
        <p:spPr bwMode="auto">
          <a:xfrm>
            <a:off x="611560" y="3933056"/>
            <a:ext cx="3672408" cy="273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C:\Chimie\FAO-OMS-CIPAC-AFSCA-CODEX\CIPAC 2011\LN wash method\Photos étude de lavage moustiquaires\Photo moustiquaire 0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420888"/>
            <a:ext cx="3096344" cy="4128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Active ingredient content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51520" y="1124744"/>
            <a:ext cx="864096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4520A0"/>
                </a:solidFill>
              </a:rPr>
              <a:t>After the washing procedure, determination of </a:t>
            </a:r>
            <a:r>
              <a:rPr lang="en-GB" sz="2000" dirty="0" err="1" smtClean="0">
                <a:solidFill>
                  <a:srgbClr val="4520A0"/>
                </a:solidFill>
              </a:rPr>
              <a:t>a.i</a:t>
            </a:r>
            <a:r>
              <a:rPr lang="en-GB" sz="2000" dirty="0" smtClean="0">
                <a:solidFill>
                  <a:srgbClr val="4520A0"/>
                </a:solidFill>
              </a:rPr>
              <a:t>. content in each individual piece [1 determination for each individual piece]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000" dirty="0" smtClean="0">
              <a:solidFill>
                <a:srgbClr val="4520A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4520A0"/>
                </a:solidFill>
              </a:rPr>
              <a:t>Results expressed as g active ingredient per kg netting material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000" dirty="0" smtClean="0">
              <a:solidFill>
                <a:srgbClr val="4520A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4520A0"/>
                </a:solidFill>
              </a:rPr>
              <a:t>Calculation: mean and RSD of the 3 pieces for each wash cycle and retention (wash resistance) index using the equation for a free migration stage behaviour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altLang="ja-JP" sz="20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GB" altLang="ja-JP" sz="20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364502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Average </a:t>
            </a:r>
            <a:r>
              <a:rPr lang="en-GB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a.i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retention index = </a:t>
            </a:r>
            <a:r>
              <a:rPr lang="en-GB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√(</a:t>
            </a:r>
            <a:r>
              <a:rPr lang="en-GB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GB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/t</a:t>
            </a:r>
            <a:r>
              <a:rPr lang="en-GB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FR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where	</a:t>
            </a:r>
            <a:r>
              <a:rPr lang="en-GB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GB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active substance total content after wash n, g/kg</a:t>
            </a:r>
            <a:b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t</a:t>
            </a:r>
            <a:r>
              <a:rPr lang="en-GB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active substance total content at wash 0 (pre-washing), g/kg</a:t>
            </a:r>
            <a:b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n = number of washes</a:t>
            </a:r>
            <a:endParaRPr lang="fr-FR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Active ingredient content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23528" y="1268760"/>
            <a:ext cx="85689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i="0" u="sng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Methods for </a:t>
            </a:r>
            <a:r>
              <a:rPr kumimoji="0" lang="en-GB" sz="2000" i="0" u="sng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a.i</a:t>
            </a:r>
            <a:r>
              <a:rPr kumimoji="0" lang="en-GB" sz="2000" i="0" u="sng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. content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sng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Olyset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® 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CIPAC method 331/LN/M/3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permethrin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in incorporated nets)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CIPAC Handbook M, page 159</a:t>
            </a:r>
            <a:endParaRPr kumimoji="0" lang="fr-BE" sz="20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DuraNet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®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CIPAC method 454/LN/M/3.2 (alpha-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cypermethrin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in incorporated nets</a:t>
            </a:r>
            <a:r>
              <a:rPr lang="en-GB" sz="2000" dirty="0" smtClean="0">
                <a:solidFill>
                  <a:srgbClr val="4520A0"/>
                </a:solidFill>
                <a:ea typeface="Times New Roman" pitchFamily="18" charset="0"/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4520A0"/>
                </a:solidFill>
                <a:ea typeface="Times New Roman" pitchFamily="18" charset="0"/>
                <a:cs typeface="Arial" pitchFamily="34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CIPAC Handbook M, page 41</a:t>
            </a:r>
            <a:endParaRPr kumimoji="0" lang="fr-BE" sz="20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PermaNet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® 2.0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CIPAC method 333/LN/(M)/3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deltamethrin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in coated nets)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CIPAC Handbook M, page 66</a:t>
            </a:r>
            <a:endParaRPr kumimoji="0" lang="fr-BE" sz="20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NetProtect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®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extension of CIPAC method 333/LN/(M)/3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deltamethrin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in incorporated nets)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15476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Olyset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72008"/>
            <a:ext cx="6457290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885855" y="836712"/>
            <a:ext cx="414337" cy="60212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0352" y="836712"/>
            <a:ext cx="504056" cy="60212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15476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Olyset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7933864" cy="547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212372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PermaNet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 2.0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091"/>
            <a:ext cx="6921086" cy="7061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6084168" y="836712"/>
            <a:ext cx="414337" cy="60212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028384" y="836712"/>
            <a:ext cx="576064" cy="60212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212372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PermaNet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 2.0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7907669" cy="5521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212372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NetProtect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57863" y="836712"/>
            <a:ext cx="414337" cy="60212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84368" y="836712"/>
            <a:ext cx="576064" cy="60212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4624"/>
            <a:ext cx="6934762" cy="697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212372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NetProtect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8388424" cy="5300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212372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DuraNet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8223759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436096" y="2204864"/>
            <a:ext cx="414337" cy="331236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68344" y="2204864"/>
            <a:ext cx="576064" cy="331236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Samples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23528" y="1124744"/>
            <a:ext cx="849694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Olyset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® : </a:t>
            </a:r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permethrin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 20 g/kg long-lasting (incorporated into polyethylene) insecticidal mosquito net (LN)</a:t>
            </a:r>
            <a:endParaRPr lang="fr-BE" sz="2400" dirty="0" smtClean="0">
              <a:solidFill>
                <a:srgbClr val="4520A0"/>
              </a:solidFill>
              <a:cs typeface="Arial" pitchFamily="34" charset="0"/>
            </a:endParaRPr>
          </a:p>
          <a:p>
            <a:pPr lvl="0"/>
            <a:endParaRPr lang="en-GB" sz="2400" dirty="0" smtClean="0">
              <a:solidFill>
                <a:srgbClr val="4520A0"/>
              </a:solidFill>
              <a:cs typeface="Arial" pitchFamily="34" charset="0"/>
            </a:endParaRPr>
          </a:p>
          <a:p>
            <a:pPr lvl="0"/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DuraNet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® : alpha-</a:t>
            </a:r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cypermethrin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 5.8 g/kg long-lasting insecticidal (incorporated into polyethylene) mosquito net (LN)</a:t>
            </a:r>
            <a:endParaRPr lang="fr-BE" sz="2400" dirty="0" smtClean="0">
              <a:solidFill>
                <a:srgbClr val="4520A0"/>
              </a:solidFill>
              <a:cs typeface="Arial" pitchFamily="34" charset="0"/>
            </a:endParaRPr>
          </a:p>
          <a:p>
            <a:pPr lvl="0"/>
            <a:endParaRPr lang="en-GB" sz="2400" dirty="0" smtClean="0">
              <a:solidFill>
                <a:srgbClr val="4520A0"/>
              </a:solidFill>
              <a:cs typeface="Arial" pitchFamily="34" charset="0"/>
            </a:endParaRPr>
          </a:p>
          <a:p>
            <a:pPr lvl="0"/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PermaNet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® 2.0 : </a:t>
            </a:r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deltamethrin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 1.4 g/kg long-lasting (coated onto polyester) insecticidal mosquito net (LN) (100 denier)</a:t>
            </a:r>
            <a:endParaRPr lang="fr-BE" sz="2400" dirty="0" smtClean="0">
              <a:solidFill>
                <a:srgbClr val="4520A0"/>
              </a:solidFill>
              <a:cs typeface="Arial" pitchFamily="34" charset="0"/>
            </a:endParaRPr>
          </a:p>
          <a:p>
            <a:pPr lvl="0"/>
            <a:endParaRPr lang="en-GB" sz="2400" dirty="0" smtClean="0">
              <a:solidFill>
                <a:srgbClr val="4520A0"/>
              </a:solidFill>
              <a:cs typeface="Arial" pitchFamily="34" charset="0"/>
            </a:endParaRPr>
          </a:p>
          <a:p>
            <a:pPr lvl="0"/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NetProtect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® : </a:t>
            </a:r>
            <a:r>
              <a:rPr lang="en-GB" sz="2400" dirty="0" err="1" smtClean="0">
                <a:solidFill>
                  <a:srgbClr val="4520A0"/>
                </a:solidFill>
                <a:cs typeface="Arial" pitchFamily="34" charset="0"/>
              </a:rPr>
              <a:t>deltamethrin</a:t>
            </a:r>
            <a:r>
              <a:rPr lang="en-GB" sz="2400" dirty="0" smtClean="0">
                <a:solidFill>
                  <a:srgbClr val="4520A0"/>
                </a:solidFill>
                <a:cs typeface="Arial" pitchFamily="34" charset="0"/>
              </a:rPr>
              <a:t> 1.8 g/kg long-lasting (incorporated into polyethylene) insecticidal mosquito net (LN)</a:t>
            </a:r>
            <a:endParaRPr lang="fr-BE" sz="2400" dirty="0" smtClean="0">
              <a:solidFill>
                <a:srgbClr val="4520A0"/>
              </a:solidFill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US" sz="2000" b="1" dirty="0">
              <a:solidFill>
                <a:srgbClr val="452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US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defRPr/>
            </a:pPr>
            <a: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endParaRPr lang="en-US" sz="1800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40000"/>
              </a:spcBef>
              <a:defRPr/>
            </a:pPr>
            <a:endParaRPr lang="en-US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0"/>
            <a:ext cx="212372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Results</a:t>
            </a:r>
            <a:b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 err="1" smtClean="0">
                <a:solidFill>
                  <a:srgbClr val="4520A0"/>
                </a:solidFill>
                <a:cs typeface="Arial" pitchFamily="34" charset="0"/>
              </a:rPr>
              <a:t>DuraNet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®</a:t>
            </a:r>
            <a:endParaRPr lang="en-GB" sz="24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42653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Conclusion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7544" y="1052736"/>
            <a:ext cx="8424043" cy="55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1200"/>
              </a:spcBef>
              <a:defRPr/>
            </a:pPr>
            <a:r>
              <a:rPr lang="en-GB" sz="2400" b="1" dirty="0">
                <a:solidFill>
                  <a:srgbClr val="4520A0"/>
                </a:solidFill>
                <a:cs typeface="Arial" pitchFamily="34" charset="0"/>
              </a:rPr>
              <a:t>Precision of the CIPAC 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LN wash method</a:t>
            </a:r>
            <a:b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000" b="1" dirty="0" smtClean="0">
                <a:solidFill>
                  <a:srgbClr val="4520A0"/>
                </a:solidFill>
                <a:cs typeface="Arial" pitchFamily="34" charset="0"/>
              </a:rPr>
              <a:t>(RSD of the </a:t>
            </a:r>
            <a:r>
              <a:rPr lang="en-GB" sz="2000" b="1" dirty="0" err="1" smtClean="0">
                <a:solidFill>
                  <a:srgbClr val="4520A0"/>
                </a:solidFill>
                <a:cs typeface="Arial" pitchFamily="34" charset="0"/>
              </a:rPr>
              <a:t>a.i</a:t>
            </a:r>
            <a:r>
              <a:rPr lang="en-GB" sz="2000" b="1" dirty="0" smtClean="0">
                <a:solidFill>
                  <a:srgbClr val="4520A0"/>
                </a:solidFill>
                <a:cs typeface="Arial" pitchFamily="34" charset="0"/>
              </a:rPr>
              <a:t>. content on the 3 net pieces)</a:t>
            </a:r>
            <a:r>
              <a:rPr lang="en-GB" sz="20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GB" sz="20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GB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GB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- </a:t>
            </a:r>
            <a:r>
              <a:rPr lang="en-GB" sz="2000" dirty="0" err="1" smtClean="0">
                <a:solidFill>
                  <a:srgbClr val="008000"/>
                </a:solidFill>
                <a:cs typeface="Arial" pitchFamily="34" charset="0"/>
              </a:rPr>
              <a:t>Olyset</a:t>
            </a: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®			= 0.3 to 2.1%</a:t>
            </a:r>
            <a:b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- </a:t>
            </a:r>
            <a:r>
              <a:rPr lang="en-GB" sz="2000" dirty="0" err="1" smtClean="0">
                <a:solidFill>
                  <a:srgbClr val="008000"/>
                </a:solidFill>
                <a:cs typeface="Arial" pitchFamily="34" charset="0"/>
              </a:rPr>
              <a:t>PermaNet</a:t>
            </a: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® 2.0 (100 Denier)	= 0.3 to 8.2%</a:t>
            </a:r>
            <a:b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- </a:t>
            </a:r>
            <a:r>
              <a:rPr lang="en-GB" sz="2000" dirty="0" err="1" smtClean="0">
                <a:solidFill>
                  <a:srgbClr val="008000"/>
                </a:solidFill>
                <a:cs typeface="Arial" pitchFamily="34" charset="0"/>
              </a:rPr>
              <a:t>NetProtect</a:t>
            </a: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® 			= 0.2 to 4.4%</a:t>
            </a:r>
            <a:b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- </a:t>
            </a:r>
            <a:r>
              <a:rPr lang="en-GB" sz="2000" dirty="0" err="1" smtClean="0">
                <a:solidFill>
                  <a:srgbClr val="008000"/>
                </a:solidFill>
                <a:cs typeface="Arial" pitchFamily="34" charset="0"/>
              </a:rPr>
              <a:t>DuraNet</a:t>
            </a:r>
            <a: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  <a:t>®			= 1.1 to 8.9%</a:t>
            </a:r>
            <a:br>
              <a:rPr lang="en-GB" sz="2000" dirty="0" smtClean="0">
                <a:solidFill>
                  <a:srgbClr val="008000"/>
                </a:solidFill>
                <a:cs typeface="Arial" pitchFamily="34" charset="0"/>
              </a:rPr>
            </a:br>
            <a:r>
              <a:rPr lang="en-GB" sz="1600" dirty="0" smtClean="0">
                <a:solidFill>
                  <a:srgbClr val="008000"/>
                </a:solidFill>
                <a:cs typeface="Arial" pitchFamily="34" charset="0"/>
              </a:rPr>
              <a:t/>
            </a:r>
            <a:br>
              <a:rPr lang="en-GB" sz="1600" dirty="0" smtClean="0">
                <a:solidFill>
                  <a:srgbClr val="008000"/>
                </a:solidFill>
                <a:cs typeface="Arial" pitchFamily="34" charset="0"/>
              </a:rPr>
            </a:br>
            <a:endParaRPr lang="en-GB" sz="1600" dirty="0" smtClean="0">
              <a:solidFill>
                <a:srgbClr val="008000"/>
              </a:solidFill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Good 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precision</a:t>
            </a:r>
            <a:b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</a:br>
            <a:endParaRPr lang="en-GB" sz="2400" b="1" dirty="0" smtClean="0">
              <a:solidFill>
                <a:srgbClr val="4520A0"/>
              </a:solidFill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Precision </a:t>
            </a:r>
            <a:r>
              <a:rPr lang="en-GB" sz="2400" b="1" dirty="0">
                <a:solidFill>
                  <a:srgbClr val="4520A0"/>
                </a:solidFill>
                <a:cs typeface="Arial" pitchFamily="34" charset="0"/>
              </a:rPr>
              <a:t>not correlated</a:t>
            </a:r>
            <a:br>
              <a:rPr lang="en-GB" sz="2400" b="1" dirty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>
                <a:solidFill>
                  <a:srgbClr val="4520A0"/>
                </a:solidFill>
                <a:cs typeface="Arial" pitchFamily="34" charset="0"/>
              </a:rPr>
              <a:t>- with the number of washes</a:t>
            </a:r>
            <a:br>
              <a:rPr lang="en-GB" sz="2400" b="1" dirty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>
                <a:solidFill>
                  <a:srgbClr val="4520A0"/>
                </a:solidFill>
                <a:cs typeface="Arial" pitchFamily="34" charset="0"/>
              </a:rPr>
              <a:t>- the type of soap / detergent</a:t>
            </a:r>
            <a:br>
              <a:rPr lang="en-GB" sz="2400" b="1" dirty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2400" b="1" dirty="0">
                <a:solidFill>
                  <a:srgbClr val="4520A0"/>
                </a:solidFill>
                <a:cs typeface="Arial" pitchFamily="34" charset="0"/>
              </a:rPr>
              <a:t>- the concentration of the detergent</a:t>
            </a:r>
          </a:p>
          <a:p>
            <a:pPr marL="342900" indent="-342900">
              <a:spcBef>
                <a:spcPts val="1200"/>
              </a:spcBef>
              <a:defRPr/>
            </a:pPr>
            <a:endParaRPr lang="en-GB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en-GB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GB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defRPr/>
            </a:pPr>
            <a: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endParaRPr lang="en-GB" sz="1800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40000"/>
              </a:spcBef>
              <a:defRPr/>
            </a:pPr>
            <a:endParaRPr lang="en-GB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Conclusion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7544" y="864096"/>
            <a:ext cx="8424043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1200"/>
              </a:spcBef>
              <a:defRPr/>
            </a:pP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Comparison between CIPAC washing agent and Marseille soap</a:t>
            </a:r>
          </a:p>
          <a:p>
            <a:pPr marL="342900" indent="-342900">
              <a:spcBef>
                <a:spcPts val="1200"/>
              </a:spcBef>
              <a:defRPr/>
            </a:pP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GB" sz="20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GB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GB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GB" b="1" dirty="0" smtClean="0">
              <a:solidFill>
                <a:schemeClr val="accent6"/>
              </a:solidFill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sz="1600" b="1" dirty="0" smtClean="0">
              <a:solidFill>
                <a:schemeClr val="accent6"/>
              </a:solidFill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en-GB" sz="1600" dirty="0" smtClean="0">
                <a:solidFill>
                  <a:srgbClr val="008000"/>
                </a:solidFill>
                <a:cs typeface="Arial" pitchFamily="34" charset="0"/>
              </a:rPr>
              <a:t/>
            </a:r>
            <a:br>
              <a:rPr lang="en-GB" sz="1600" dirty="0" smtClean="0">
                <a:solidFill>
                  <a:srgbClr val="008000"/>
                </a:solidFill>
                <a:cs typeface="Arial" pitchFamily="34" charset="0"/>
              </a:rPr>
            </a:br>
            <a:endParaRPr lang="en-GB" sz="1600" dirty="0" smtClean="0">
              <a:solidFill>
                <a:srgbClr val="008000"/>
              </a:solidFill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sz="1600" dirty="0" smtClean="0">
              <a:solidFill>
                <a:srgbClr val="008000"/>
              </a:solidFill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For incorporated LNs</a:t>
            </a:r>
            <a:b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</a:b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No significant difference between the 4 objects tested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For coated LNs</a:t>
            </a:r>
            <a:b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</a:b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- The retention index decreases when the CIPAC washing</a:t>
            </a:r>
            <a:b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</a:b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   agent concentration increases</a:t>
            </a:r>
            <a:b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</a:b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- </a:t>
            </a:r>
            <a:r>
              <a:rPr lang="en-GB" sz="2400" b="1" dirty="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4 g/L </a:t>
            </a:r>
            <a:r>
              <a:rPr lang="en-GB" sz="2400" b="1" dirty="0" smtClean="0">
                <a:solidFill>
                  <a:srgbClr val="4520A0"/>
                </a:solidFill>
                <a:cs typeface="Arial" pitchFamily="34" charset="0"/>
                <a:sym typeface="Wingdings" pitchFamily="2" charset="2"/>
              </a:rPr>
              <a:t>CIPAC washing agent close to 2 g/L Marseille soap</a:t>
            </a:r>
            <a:endParaRPr lang="en-GB" sz="2400" b="1" dirty="0" smtClean="0">
              <a:solidFill>
                <a:srgbClr val="4520A0"/>
              </a:solidFill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en-GB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Propose to specify 5 g/L in the CIPAC method</a:t>
            </a:r>
            <a:endParaRPr lang="en-GB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en-GB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GB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defRPr/>
            </a:pPr>
            <a: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endParaRPr lang="en-GB" sz="1800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40000"/>
              </a:spcBef>
              <a:defRPr/>
            </a:pPr>
            <a:endParaRPr lang="en-GB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99592" y="1412776"/>
          <a:ext cx="7560840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12168"/>
                <a:gridCol w="1512168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sz="2400" dirty="0" smtClean="0"/>
                        <a:t>RI0-4</a:t>
                      </a:r>
                      <a:endParaRPr lang="fr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Marseille soap 2 g/L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CIPAC  </a:t>
                      </a:r>
                      <a:r>
                        <a:rPr lang="fr-BE" sz="1600" dirty="0" err="1" smtClean="0"/>
                        <a:t>washing</a:t>
                      </a:r>
                      <a:r>
                        <a:rPr lang="fr-BE" sz="1600" dirty="0" smtClean="0"/>
                        <a:t> agent</a:t>
                      </a:r>
                      <a:r>
                        <a:rPr lang="fr-BE" sz="1600" baseline="0" dirty="0" smtClean="0"/>
                        <a:t> 2 g/L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CIPAC  </a:t>
                      </a:r>
                      <a:r>
                        <a:rPr lang="fr-BE" sz="1600" dirty="0" err="1" smtClean="0"/>
                        <a:t>washing</a:t>
                      </a:r>
                      <a:r>
                        <a:rPr lang="fr-BE" sz="1600" dirty="0" smtClean="0"/>
                        <a:t> agent</a:t>
                      </a:r>
                      <a:r>
                        <a:rPr lang="fr-BE" sz="1600" baseline="0" dirty="0" smtClean="0"/>
                        <a:t> 4 g/L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 smtClean="0"/>
                        <a:t>CIPAC  </a:t>
                      </a:r>
                      <a:r>
                        <a:rPr lang="fr-BE" sz="1600" dirty="0" err="1" smtClean="0"/>
                        <a:t>washing</a:t>
                      </a:r>
                      <a:r>
                        <a:rPr lang="fr-BE" sz="1600" dirty="0" smtClean="0"/>
                        <a:t> agent</a:t>
                      </a:r>
                      <a:r>
                        <a:rPr lang="fr-BE" sz="1600" baseline="0" dirty="0" smtClean="0"/>
                        <a:t> 8 g/L</a:t>
                      </a:r>
                      <a:endParaRPr lang="fr-B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Olyset</a:t>
                      </a:r>
                      <a:r>
                        <a:rPr lang="fr-BE" sz="1600" dirty="0" smtClean="0"/>
                        <a:t>®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99.5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99.3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solidFill>
                            <a:srgbClr val="C00000"/>
                          </a:solidFill>
                        </a:rPr>
                        <a:t>98.9</a:t>
                      </a:r>
                      <a:endParaRPr lang="fr-B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98.2</a:t>
                      </a:r>
                      <a:endParaRPr lang="fr-BE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PermaNet</a:t>
                      </a:r>
                      <a:r>
                        <a:rPr lang="fr-BE" sz="1600" dirty="0" smtClean="0"/>
                        <a:t>® 2.0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84.3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93.9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solidFill>
                            <a:srgbClr val="C00000"/>
                          </a:solidFill>
                        </a:rPr>
                        <a:t>89.7</a:t>
                      </a:r>
                      <a:endParaRPr lang="fr-B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78.2</a:t>
                      </a:r>
                      <a:endParaRPr lang="fr-BE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NeProtect</a:t>
                      </a:r>
                      <a:r>
                        <a:rPr lang="fr-BE" sz="1600" dirty="0" smtClean="0"/>
                        <a:t>®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97.0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99.9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solidFill>
                            <a:srgbClr val="C00000"/>
                          </a:solidFill>
                        </a:rPr>
                        <a:t>97.2</a:t>
                      </a:r>
                      <a:endParaRPr lang="fr-B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99.3</a:t>
                      </a:r>
                      <a:endParaRPr lang="fr-BE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DuraNet</a:t>
                      </a:r>
                      <a:r>
                        <a:rPr lang="fr-BE" sz="1600" dirty="0" smtClean="0"/>
                        <a:t>®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98.3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-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fr-BE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/>
                        <a:t>98.4</a:t>
                      </a:r>
                      <a:endParaRPr lang="fr-BE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83568" y="692696"/>
            <a:ext cx="770485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4800" b="1" dirty="0" smtClean="0">
                <a:solidFill>
                  <a:srgbClr val="4520A0"/>
                </a:solidFill>
                <a:cs typeface="Arial" pitchFamily="34" charset="0"/>
              </a:rPr>
              <a:t>Thank you for your attention</a:t>
            </a:r>
            <a:br>
              <a:rPr lang="en-GB" sz="48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4800" b="1" dirty="0" smtClean="0">
                <a:solidFill>
                  <a:srgbClr val="4520A0"/>
                </a:solidFill>
                <a:cs typeface="Arial" pitchFamily="34" charset="0"/>
              </a:rPr>
              <a:t/>
            </a:r>
            <a:br>
              <a:rPr lang="en-GB" sz="4800" b="1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GB" sz="4800" b="1" dirty="0" smtClean="0">
                <a:solidFill>
                  <a:srgbClr val="4520A0"/>
                </a:solidFill>
                <a:cs typeface="Arial" pitchFamily="34" charset="0"/>
              </a:rPr>
              <a:t/>
            </a:r>
            <a:br>
              <a:rPr lang="en-GB" sz="4800" b="1" dirty="0" smtClean="0">
                <a:solidFill>
                  <a:srgbClr val="4520A0"/>
                </a:solidFill>
                <a:cs typeface="Arial" pitchFamily="34" charset="0"/>
              </a:rPr>
            </a:br>
            <a:endParaRPr lang="en-GB" sz="48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3608" y="2276872"/>
            <a:ext cx="6984776" cy="3600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spcBef>
                <a:spcPct val="5000"/>
              </a:spcBef>
            </a:pPr>
            <a:r>
              <a:rPr lang="en-US" altLang="ja-JP" sz="6000" b="1" dirty="0" smtClean="0">
                <a:solidFill>
                  <a:srgbClr val="C00000"/>
                </a:solidFill>
                <a:cs typeface="Arial" pitchFamily="34" charset="0"/>
              </a:rPr>
              <a:t>“LNPAC”</a:t>
            </a:r>
          </a:p>
          <a:p>
            <a:pPr algn="ctr">
              <a:spcBef>
                <a:spcPct val="5000"/>
              </a:spcBef>
            </a:pPr>
            <a:endParaRPr lang="en-US" altLang="ja-JP" b="1" dirty="0" smtClean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pPr algn="ctr">
              <a:spcBef>
                <a:spcPct val="5000"/>
              </a:spcBef>
            </a:pP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Olivier Pigeon (CRA-W,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Gembloux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Yumiko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Kozuki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(Sumitomo) 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Tsunehisa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Fujita (Sumitomo)</a:t>
            </a:r>
          </a:p>
          <a:p>
            <a:pPr algn="ctr">
              <a:spcBef>
                <a:spcPct val="5000"/>
              </a:spcBef>
            </a:pP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Markus Mueller (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Agroscope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,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Waedenswil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Bruno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Patrian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(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Agroscope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,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Waedenswil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  <a:b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</a:b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Martin 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Rodler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(</a:t>
            </a:r>
            <a:r>
              <a:rPr lang="en-US" altLang="ja-JP" b="1" dirty="0" err="1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Syngenta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)</a:t>
            </a:r>
          </a:p>
          <a:p>
            <a:pPr>
              <a:defRPr/>
            </a:pPr>
            <a:r>
              <a:rPr lang="nl-NL" sz="1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sz="1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</a:br>
            <a:endParaRPr lang="nl-NL" sz="1800" b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  <a:t/>
            </a:r>
            <a:b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</a:br>
            <a: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  <a:t/>
            </a:r>
            <a:b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</a:br>
            <a: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  <a:t/>
            </a:r>
            <a:br>
              <a:rPr lang="nl-NL" sz="1800" b="1" dirty="0">
                <a:solidFill>
                  <a:srgbClr val="006600"/>
                </a:solidFill>
                <a:latin typeface="Arial" charset="0"/>
                <a:cs typeface="Arial" charset="0"/>
              </a:rPr>
            </a:br>
            <a:endParaRPr lang="nl-NL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nl-NL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en-GB" sz="1800" b="1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GB" sz="1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Laboratories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1196752"/>
            <a:ext cx="849694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2400" dirty="0" smtClean="0">
                <a:solidFill>
                  <a:srgbClr val="4520A0"/>
                </a:solidFill>
              </a:rPr>
              <a:t>Sumitomo, Japan (Yumiko </a:t>
            </a:r>
            <a:r>
              <a:rPr lang="en-GB" sz="2400" dirty="0" err="1" smtClean="0">
                <a:solidFill>
                  <a:srgbClr val="4520A0"/>
                </a:solidFill>
              </a:rPr>
              <a:t>Kozuki</a:t>
            </a:r>
            <a:r>
              <a:rPr lang="en-GB" sz="2400" dirty="0" smtClean="0">
                <a:solidFill>
                  <a:srgbClr val="4520A0"/>
                </a:solidFill>
              </a:rPr>
              <a:t> and </a:t>
            </a:r>
            <a:r>
              <a:rPr lang="en-GB" sz="2400" dirty="0" err="1" smtClean="0">
                <a:solidFill>
                  <a:srgbClr val="4520A0"/>
                </a:solidFill>
              </a:rPr>
              <a:t>Tsunehisa</a:t>
            </a:r>
            <a:r>
              <a:rPr lang="en-GB" sz="2400" dirty="0" smtClean="0">
                <a:solidFill>
                  <a:srgbClr val="4520A0"/>
                </a:solidFill>
              </a:rPr>
              <a:t> Fujita) for the testing of </a:t>
            </a:r>
            <a:r>
              <a:rPr lang="en-GB" sz="2400" dirty="0" err="1" smtClean="0">
                <a:solidFill>
                  <a:srgbClr val="4520A0"/>
                </a:solidFill>
              </a:rPr>
              <a:t>Olyset</a:t>
            </a:r>
            <a:r>
              <a:rPr lang="en-GB" sz="2400" dirty="0" smtClean="0">
                <a:solidFill>
                  <a:srgbClr val="4520A0"/>
                </a:solidFill>
              </a:rPr>
              <a:t>®</a:t>
            </a:r>
            <a:endParaRPr lang="fr-BE" sz="2400" dirty="0" smtClean="0">
              <a:solidFill>
                <a:srgbClr val="4520A0"/>
              </a:solidFill>
            </a:endParaRPr>
          </a:p>
          <a:p>
            <a:pPr lvl="0"/>
            <a:endParaRPr lang="en-GB" sz="2400" dirty="0" smtClean="0">
              <a:solidFill>
                <a:srgbClr val="4520A0"/>
              </a:solidFill>
            </a:endParaRPr>
          </a:p>
          <a:p>
            <a:pPr lvl="0"/>
            <a:r>
              <a:rPr lang="en-GB" sz="2400" dirty="0" err="1" smtClean="0">
                <a:solidFill>
                  <a:srgbClr val="4520A0"/>
                </a:solidFill>
              </a:rPr>
              <a:t>Agroscope</a:t>
            </a:r>
            <a:r>
              <a:rPr lang="en-GB" sz="2400" dirty="0" smtClean="0">
                <a:solidFill>
                  <a:srgbClr val="4520A0"/>
                </a:solidFill>
              </a:rPr>
              <a:t>, </a:t>
            </a:r>
            <a:r>
              <a:rPr lang="en-GB" sz="2400" dirty="0" err="1" smtClean="0">
                <a:solidFill>
                  <a:srgbClr val="4520A0"/>
                </a:solidFill>
              </a:rPr>
              <a:t>Waedenswil</a:t>
            </a:r>
            <a:r>
              <a:rPr lang="en-GB" sz="2400" dirty="0" smtClean="0">
                <a:solidFill>
                  <a:srgbClr val="4520A0"/>
                </a:solidFill>
              </a:rPr>
              <a:t>, Switzerland (Markus </a:t>
            </a:r>
            <a:r>
              <a:rPr lang="en-GB" sz="2400" dirty="0" err="1" smtClean="0">
                <a:solidFill>
                  <a:srgbClr val="4520A0"/>
                </a:solidFill>
              </a:rPr>
              <a:t>Müller</a:t>
            </a:r>
            <a:r>
              <a:rPr lang="en-GB" sz="2400" dirty="0" smtClean="0">
                <a:solidFill>
                  <a:srgbClr val="4520A0"/>
                </a:solidFill>
              </a:rPr>
              <a:t> and Bruno </a:t>
            </a:r>
            <a:r>
              <a:rPr lang="en-GB" sz="2400" dirty="0" err="1" smtClean="0">
                <a:solidFill>
                  <a:srgbClr val="4520A0"/>
                </a:solidFill>
              </a:rPr>
              <a:t>Patrian</a:t>
            </a:r>
            <a:r>
              <a:rPr lang="en-GB" sz="2400" dirty="0" smtClean="0">
                <a:solidFill>
                  <a:srgbClr val="4520A0"/>
                </a:solidFill>
              </a:rPr>
              <a:t>) for the testing of </a:t>
            </a:r>
            <a:r>
              <a:rPr lang="en-GB" sz="2400" dirty="0" err="1" smtClean="0">
                <a:solidFill>
                  <a:srgbClr val="4520A0"/>
                </a:solidFill>
              </a:rPr>
              <a:t>DuraNet</a:t>
            </a:r>
            <a:r>
              <a:rPr lang="en-GB" sz="2400" dirty="0" smtClean="0">
                <a:solidFill>
                  <a:srgbClr val="4520A0"/>
                </a:solidFill>
              </a:rPr>
              <a:t>®</a:t>
            </a:r>
            <a:endParaRPr lang="fr-BE" sz="2400" dirty="0" smtClean="0">
              <a:solidFill>
                <a:srgbClr val="4520A0"/>
              </a:solidFill>
            </a:endParaRPr>
          </a:p>
          <a:p>
            <a:pPr lvl="0"/>
            <a:endParaRPr lang="en-GB" sz="2400" dirty="0" smtClean="0">
              <a:solidFill>
                <a:srgbClr val="4520A0"/>
              </a:solidFill>
            </a:endParaRPr>
          </a:p>
          <a:p>
            <a:pPr lvl="0"/>
            <a:r>
              <a:rPr lang="en-GB" sz="2400" dirty="0" smtClean="0">
                <a:solidFill>
                  <a:srgbClr val="4520A0"/>
                </a:solidFill>
              </a:rPr>
              <a:t>Walloon Agricultural Research Centre (CRA-W), </a:t>
            </a:r>
            <a:r>
              <a:rPr lang="en-GB" sz="2400" dirty="0" err="1" smtClean="0">
                <a:solidFill>
                  <a:srgbClr val="4520A0"/>
                </a:solidFill>
              </a:rPr>
              <a:t>Gembloux</a:t>
            </a:r>
            <a:r>
              <a:rPr lang="en-GB" sz="2400" dirty="0" smtClean="0">
                <a:solidFill>
                  <a:srgbClr val="4520A0"/>
                </a:solidFill>
              </a:rPr>
              <a:t>, Belgium (Olivier Pigeon) for the testing of </a:t>
            </a:r>
            <a:r>
              <a:rPr lang="en-GB" sz="2400" dirty="0" err="1" smtClean="0">
                <a:solidFill>
                  <a:srgbClr val="4520A0"/>
                </a:solidFill>
              </a:rPr>
              <a:t>PermaNet</a:t>
            </a:r>
            <a:r>
              <a:rPr lang="en-GB" sz="2400" dirty="0" smtClean="0">
                <a:solidFill>
                  <a:srgbClr val="4520A0"/>
                </a:solidFill>
              </a:rPr>
              <a:t>® 2.0 and </a:t>
            </a:r>
            <a:r>
              <a:rPr lang="en-GB" sz="2400" dirty="0" err="1" smtClean="0">
                <a:solidFill>
                  <a:srgbClr val="4520A0"/>
                </a:solidFill>
              </a:rPr>
              <a:t>NetProtect</a:t>
            </a:r>
            <a:r>
              <a:rPr lang="en-GB" sz="2400" dirty="0" smtClean="0">
                <a:solidFill>
                  <a:srgbClr val="4520A0"/>
                </a:solidFill>
              </a:rPr>
              <a:t>®</a:t>
            </a:r>
            <a:endParaRPr lang="fr-BE" sz="2400" dirty="0" smtClean="0">
              <a:solidFill>
                <a:srgbClr val="4520A0"/>
              </a:solidFill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US" b="1" dirty="0">
              <a:solidFill>
                <a:srgbClr val="452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defRPr/>
            </a:pPr>
            <a:endParaRPr lang="en-US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defRPr/>
            </a:pPr>
            <a: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endParaRPr lang="en-US" sz="1800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40000"/>
              </a:spcBef>
              <a:defRPr/>
            </a:pPr>
            <a:endParaRPr lang="en-US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CIPAC washing agent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graphicFrame>
        <p:nvGraphicFramePr>
          <p:cNvPr id="4" name="Group 46"/>
          <p:cNvGraphicFramePr>
            <a:graphicFrameLocks/>
          </p:cNvGraphicFramePr>
          <p:nvPr/>
        </p:nvGraphicFramePr>
        <p:xfrm>
          <a:off x="971600" y="1196752"/>
          <a:ext cx="6840538" cy="1981200"/>
        </p:xfrm>
        <a:graphic>
          <a:graphicData uri="http://schemas.openxmlformats.org/drawingml/2006/table">
            <a:tbl>
              <a:tblPr/>
              <a:tblGrid>
                <a:gridCol w="5400675"/>
                <a:gridCol w="1439863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Composition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Percent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Sodium 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oleate</a:t>
                      </a:r>
                      <a:endParaRPr kumimoji="1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MS PMincho" pitchFamily="18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12.0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Polyoxyethylene glycol (25) monostearate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80.00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Total (%w/w)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PMincho" pitchFamily="18" charset="-128"/>
                        </a:rPr>
                        <a:t>100.00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6583-ABD5-40FD-85BC-29AA7C3B7F88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1259632" y="1268760"/>
            <a:ext cx="6696075" cy="4968875"/>
          </a:xfrm>
        </p:spPr>
        <p:txBody>
          <a:bodyPr/>
          <a:lstStyle/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r>
              <a:rPr lang="en-US" altLang="ja-JP" sz="2400" b="1" dirty="0" smtClean="0"/>
              <a:t>1.	Heat </a:t>
            </a:r>
            <a:r>
              <a:rPr lang="en-US" altLang="ja-JP" sz="2400" b="1" dirty="0" err="1" smtClean="0"/>
              <a:t>Polyoxyethylene</a:t>
            </a:r>
            <a:r>
              <a:rPr lang="en-US" altLang="ja-JP" sz="2400" b="1" dirty="0" smtClean="0"/>
              <a:t> glycol (25) </a:t>
            </a:r>
            <a:r>
              <a:rPr lang="en-US" altLang="ja-JP" sz="2400" b="1" dirty="0" err="1" smtClean="0"/>
              <a:t>monostearate</a:t>
            </a:r>
            <a:r>
              <a:rPr lang="en-US" altLang="ja-JP" sz="2400" b="1" dirty="0" smtClean="0"/>
              <a:t> up to 50</a:t>
            </a:r>
            <a:r>
              <a:rPr lang="ja-JP" altLang="en-US" sz="2400" b="1" dirty="0" smtClean="0"/>
              <a:t>ﾟ</a:t>
            </a:r>
            <a:r>
              <a:rPr lang="en-US" altLang="ja-JP" sz="2400" b="1" dirty="0" smtClean="0"/>
              <a:t>C for decreasing the viscosity</a:t>
            </a: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r>
              <a:rPr lang="en-US" altLang="ja-JP" sz="2400" b="1" dirty="0" smtClean="0"/>
              <a:t>2.	Prepare the water phase</a:t>
            </a:r>
          </a:p>
          <a:p>
            <a:pPr marL="457200" indent="-457200">
              <a:spcBef>
                <a:spcPct val="5000"/>
              </a:spcBef>
              <a:buFont typeface="Wingdings" pitchFamily="2" charset="2"/>
              <a:buNone/>
            </a:pPr>
            <a:endParaRPr lang="en-US" altLang="ja-JP" sz="2200" b="1" dirty="0" smtClean="0">
              <a:latin typeface="Lucida Sans Unicode" pitchFamily="34" charset="0"/>
            </a:endParaRP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594" y="2349847"/>
            <a:ext cx="12430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907332" y="4005610"/>
            <a:ext cx="24495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Waxy Polyoxyethylene glycol (25) monostearate</a:t>
            </a:r>
            <a:endParaRPr lang="ja-JP" altLang="en-US" sz="1400" b="1">
              <a:latin typeface="Lucida Sans Unicode" pitchFamily="34" charset="0"/>
            </a:endParaRPr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344" y="2276822"/>
            <a:ext cx="11271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788644" y="4005610"/>
            <a:ext cx="24495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Li</a:t>
            </a:r>
            <a:r>
              <a:rPr lang="en-US" altLang="en-US" sz="1400" b="1">
                <a:latin typeface="Lucida Sans Unicode" pitchFamily="34" charset="0"/>
              </a:rPr>
              <a:t>quid</a:t>
            </a:r>
            <a:r>
              <a:rPr lang="en-US" altLang="ja-JP" sz="1400" b="1">
                <a:latin typeface="Lucida Sans Unicode" pitchFamily="34" charset="0"/>
              </a:rPr>
              <a:t> Polyoxyethylene glycol (25) monostearate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3996482" y="2997547"/>
            <a:ext cx="1296987" cy="215900"/>
          </a:xfrm>
          <a:prstGeom prst="rightArrow">
            <a:avLst>
              <a:gd name="adj1" fmla="val 50000"/>
              <a:gd name="adj2" fmla="val 15018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 dirty="0">
              <a:solidFill>
                <a:srgbClr val="FFFF00"/>
              </a:solidFill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4212382" y="2708622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50 </a:t>
            </a:r>
            <a:r>
              <a:rPr lang="ja-JP" altLang="en-US" sz="1400" b="1">
                <a:latin typeface="Lucida Sans Unicode" pitchFamily="34" charset="0"/>
              </a:rPr>
              <a:t>ﾟ</a:t>
            </a:r>
            <a:r>
              <a:rPr lang="en-US" altLang="ja-JP" sz="1400" b="1">
                <a:latin typeface="Lucida Sans Unicode" pitchFamily="34" charset="0"/>
              </a:rPr>
              <a:t>C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996482" y="3213447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Heating</a:t>
            </a:r>
          </a:p>
        </p:txBody>
      </p:sp>
      <p:pic>
        <p:nvPicPr>
          <p:cNvPr id="2766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7782" y="4581872"/>
            <a:ext cx="105568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4860082" y="6166197"/>
            <a:ext cx="2449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Ion-exchanged water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CIPAC washing agent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C644-C436-4651-890F-A34171D422E1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475656" y="1268760"/>
            <a:ext cx="6696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5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altLang="ja-JP" sz="2400" b="1" dirty="0">
                <a:ea typeface="MS PMincho" pitchFamily="18" charset="-128"/>
              </a:rPr>
              <a:t>3. </a:t>
            </a:r>
            <a:r>
              <a:rPr lang="en-US" altLang="ja-JP" sz="2400" b="1" dirty="0" smtClean="0">
                <a:ea typeface="MS PMincho" pitchFamily="18" charset="-128"/>
              </a:rPr>
              <a:t> Add </a:t>
            </a:r>
            <a:r>
              <a:rPr lang="en-US" altLang="ja-JP" sz="2400" b="1" dirty="0">
                <a:ea typeface="MS PMincho" pitchFamily="18" charset="-128"/>
              </a:rPr>
              <a:t>surfactants into water </a:t>
            </a:r>
            <a:r>
              <a:rPr lang="en-US" altLang="ja-JP" sz="2400" b="1" dirty="0" smtClean="0">
                <a:ea typeface="MS PMincho" pitchFamily="18" charset="-128"/>
              </a:rPr>
              <a:t>phase</a:t>
            </a:r>
            <a:endParaRPr lang="en-US" altLang="ja-JP" sz="2400" b="1" dirty="0">
              <a:ea typeface="MS PMincho" pitchFamily="18" charset="-128"/>
            </a:endParaRPr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356" y="2060922"/>
            <a:ext cx="105568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475656" y="3645247"/>
            <a:ext cx="2449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Ion-exchanged water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3347318" y="3068985"/>
            <a:ext cx="2808288" cy="215900"/>
          </a:xfrm>
          <a:prstGeom prst="rightArrow">
            <a:avLst>
              <a:gd name="adj1" fmla="val 50000"/>
              <a:gd name="adj2" fmla="val 32518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6243" y="1845022"/>
            <a:ext cx="1728788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563218" y="2781647"/>
            <a:ext cx="180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Sodium oleate</a:t>
            </a:r>
            <a:endParaRPr lang="ja-JP" altLang="en-US" sz="1400" b="1">
              <a:latin typeface="Lucida Sans Unicode" pitchFamily="34" charset="0"/>
            </a:endParaRPr>
          </a:p>
        </p:txBody>
      </p:sp>
      <p:pic>
        <p:nvPicPr>
          <p:cNvPr id="28685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068" y="2060922"/>
            <a:ext cx="11303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1762993" y="5661372"/>
            <a:ext cx="3455988" cy="215900"/>
          </a:xfrm>
          <a:prstGeom prst="rightArrow">
            <a:avLst>
              <a:gd name="adj1" fmla="val 50000"/>
              <a:gd name="adj2" fmla="val 40018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pic>
        <p:nvPicPr>
          <p:cNvPr id="28687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618" y="4005610"/>
            <a:ext cx="78422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1836018" y="5158135"/>
            <a:ext cx="24495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Li</a:t>
            </a:r>
            <a:r>
              <a:rPr lang="en-US" altLang="en-US" sz="1400" b="1">
                <a:latin typeface="Lucida Sans Unicode" pitchFamily="34" charset="0"/>
              </a:rPr>
              <a:t>quid</a:t>
            </a:r>
            <a:r>
              <a:rPr lang="en-US" altLang="ja-JP" sz="1400" b="1">
                <a:latin typeface="Lucida Sans Unicode" pitchFamily="34" charset="0"/>
              </a:rPr>
              <a:t> Polyoxyethylene glycol (25) monostearate</a:t>
            </a:r>
            <a:endParaRPr lang="ja-JP" altLang="en-US" sz="1400" b="1">
              <a:latin typeface="Lucida Sans Unicode" pitchFamily="34" charset="0"/>
            </a:endParaRPr>
          </a:p>
        </p:txBody>
      </p:sp>
      <p:pic>
        <p:nvPicPr>
          <p:cNvPr id="28690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7906" y="4508847"/>
            <a:ext cx="10842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652368" y="3645247"/>
            <a:ext cx="24495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Ion-exchanged water + Sodium oleate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4860206" y="6124922"/>
            <a:ext cx="24495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Ion-exchanged water + Surfactants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852143" y="3284885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Addition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2555156" y="5877272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Addition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CIPAC washing agent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659A-C12B-44BE-AC5A-BD2B86605C4A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1403648" y="1340768"/>
            <a:ext cx="66960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5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altLang="ja-JP" sz="2400" b="1" dirty="0">
                <a:ea typeface="MS PMincho" pitchFamily="18" charset="-128"/>
              </a:rPr>
              <a:t>4.	Heat CIPAC washing agent stirring down at </a:t>
            </a:r>
            <a:r>
              <a:rPr lang="en-US" altLang="ja-JP" sz="2400" b="1" dirty="0" smtClean="0">
                <a:ea typeface="MS PMincho" pitchFamily="18" charset="-128"/>
              </a:rPr>
              <a:t>50</a:t>
            </a:r>
            <a:r>
              <a:rPr lang="ja-JP" altLang="en-US" sz="2400" b="1" dirty="0" smtClean="0">
                <a:ea typeface="MS PMincho" pitchFamily="18" charset="-128"/>
              </a:rPr>
              <a:t>ﾟ</a:t>
            </a:r>
            <a:r>
              <a:rPr lang="en-US" altLang="ja-JP" sz="2400" b="1" dirty="0">
                <a:ea typeface="MS PMincho" pitchFamily="18" charset="-128"/>
              </a:rPr>
              <a:t>C until it becomes a </a:t>
            </a:r>
            <a:r>
              <a:rPr lang="en-US" altLang="en-US" sz="2400" b="1" dirty="0">
                <a:ea typeface="MS PMincho" pitchFamily="18" charset="-128"/>
              </a:rPr>
              <a:t>homogeneous</a:t>
            </a:r>
            <a:r>
              <a:rPr lang="en-US" altLang="ja-JP" sz="2400" b="1" dirty="0">
                <a:ea typeface="MS PMincho" pitchFamily="18" charset="-128"/>
              </a:rPr>
              <a:t> </a:t>
            </a:r>
            <a:r>
              <a:rPr lang="en-US" altLang="ja-JP" sz="2400" b="1" dirty="0" smtClean="0">
                <a:ea typeface="MS PMincho" pitchFamily="18" charset="-128"/>
              </a:rPr>
              <a:t>liquid</a:t>
            </a:r>
            <a:endParaRPr lang="ja-JP" altLang="en-US" sz="2400" b="1" dirty="0">
              <a:ea typeface="MS PMincho" pitchFamily="18" charset="-128"/>
            </a:endParaRPr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473" y="3069555"/>
            <a:ext cx="10842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260773" y="4685630"/>
            <a:ext cx="24495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Ion-exchanged water + Surfactants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3132435" y="3790280"/>
            <a:ext cx="1296988" cy="215900"/>
          </a:xfrm>
          <a:prstGeom prst="rightArrow">
            <a:avLst>
              <a:gd name="adj1" fmla="val 50000"/>
              <a:gd name="adj2" fmla="val 15018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348335" y="3501355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50 </a:t>
            </a:r>
            <a:r>
              <a:rPr lang="ja-JP" altLang="en-US" sz="1400" b="1">
                <a:latin typeface="Lucida Sans Unicode" pitchFamily="34" charset="0"/>
              </a:rPr>
              <a:t>ﾟ</a:t>
            </a:r>
            <a:r>
              <a:rPr lang="en-US" altLang="ja-JP" sz="1400" b="1">
                <a:latin typeface="Lucida Sans Unicode" pitchFamily="34" charset="0"/>
              </a:rPr>
              <a:t>C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132435" y="4006180"/>
            <a:ext cx="1079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Heating &amp; Shaking</a:t>
            </a:r>
          </a:p>
        </p:txBody>
      </p:sp>
      <p:pic>
        <p:nvPicPr>
          <p:cNvPr id="2970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860" y="3069555"/>
            <a:ext cx="1084263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5724823" y="3790280"/>
            <a:ext cx="1296987" cy="215900"/>
          </a:xfrm>
          <a:prstGeom prst="rightArrow">
            <a:avLst>
              <a:gd name="adj1" fmla="val 50000"/>
              <a:gd name="adj2" fmla="val 15018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940723" y="3501355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50 </a:t>
            </a:r>
            <a:r>
              <a:rPr lang="ja-JP" altLang="en-US" sz="1400" b="1">
                <a:latin typeface="Lucida Sans Unicode" pitchFamily="34" charset="0"/>
              </a:rPr>
              <a:t>ﾟ</a:t>
            </a:r>
            <a:r>
              <a:rPr lang="en-US" altLang="ja-JP" sz="1400" b="1">
                <a:latin typeface="Lucida Sans Unicode" pitchFamily="34" charset="0"/>
              </a:rPr>
              <a:t>C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5724823" y="4006180"/>
            <a:ext cx="1079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Heating &amp; Shaking</a:t>
            </a:r>
          </a:p>
        </p:txBody>
      </p:sp>
      <p:pic>
        <p:nvPicPr>
          <p:cNvPr id="2971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1660" y="3069555"/>
            <a:ext cx="11160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948785" y="4653880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sz="1400" b="1">
                <a:latin typeface="Lucida Sans Unicode" pitchFamily="34" charset="0"/>
              </a:rPr>
              <a:t>CIPAC washing agent</a:t>
            </a:r>
            <a:endParaRPr lang="ja-JP" altLang="en-US" sz="1400" b="1">
              <a:latin typeface="Lucida Sans Unicode" pitchFamily="34" charset="0"/>
            </a:endParaRPr>
          </a:p>
        </p:txBody>
      </p:sp>
      <p:sp>
        <p:nvSpPr>
          <p:cNvPr id="29718" name="AutoShape 22"/>
          <p:cNvSpPr>
            <a:spLocks noChangeArrowheads="1"/>
          </p:cNvSpPr>
          <p:nvPr/>
        </p:nvSpPr>
        <p:spPr bwMode="auto">
          <a:xfrm flipH="1" flipV="1">
            <a:off x="5580360" y="4941218"/>
            <a:ext cx="2376488" cy="1079500"/>
          </a:xfrm>
          <a:custGeom>
            <a:avLst/>
            <a:gdLst>
              <a:gd name="G0" fmla="+- 0 0 0"/>
              <a:gd name="G1" fmla="+- 11677701 0 0"/>
              <a:gd name="G2" fmla="+- 0 0 11677701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11677701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677701"/>
              <a:gd name="G36" fmla="sin G34 11677701"/>
              <a:gd name="G37" fmla="+/ 11677701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629 w 21600"/>
              <a:gd name="T5" fmla="*/ 1 h 21600"/>
              <a:gd name="T6" fmla="*/ 2704 w 21600"/>
              <a:gd name="T7" fmla="*/ 11056 h 21600"/>
              <a:gd name="T8" fmla="*/ 10714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0856"/>
                  <a:pt x="5400" y="10913"/>
                  <a:pt x="5402" y="10970"/>
                </a:cubicBezTo>
                <a:lnTo>
                  <a:pt x="5" y="11141"/>
                </a:lnTo>
                <a:cubicBezTo>
                  <a:pt x="1" y="11027"/>
                  <a:pt x="0" y="10913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867698" y="5661943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b="1" dirty="0">
                <a:latin typeface="Lucida Sans Unicode" pitchFamily="34" charset="0"/>
              </a:rPr>
              <a:t>Irreversible</a:t>
            </a:r>
            <a:endParaRPr lang="ja-JP" altLang="en-US" b="1" dirty="0">
              <a:latin typeface="Lucida Sans Unicode" pitchFamily="34" charset="0"/>
            </a:endParaRPr>
          </a:p>
        </p:txBody>
      </p:sp>
      <p:sp>
        <p:nvSpPr>
          <p:cNvPr id="29720" name="AutoShape 24"/>
          <p:cNvSpPr>
            <a:spLocks noChangeArrowheads="1"/>
          </p:cNvSpPr>
          <p:nvPr/>
        </p:nvSpPr>
        <p:spPr bwMode="auto">
          <a:xfrm flipH="1" flipV="1">
            <a:off x="2556173" y="4941218"/>
            <a:ext cx="2376487" cy="1079500"/>
          </a:xfrm>
          <a:custGeom>
            <a:avLst/>
            <a:gdLst>
              <a:gd name="G0" fmla="+- 0 0 0"/>
              <a:gd name="G1" fmla="+- 11677701 0 0"/>
              <a:gd name="G2" fmla="+- 0 0 11677701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11677701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677701"/>
              <a:gd name="G36" fmla="sin G34 11677701"/>
              <a:gd name="G37" fmla="+/ 11677701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629 w 21600"/>
              <a:gd name="T5" fmla="*/ 1 h 21600"/>
              <a:gd name="T6" fmla="*/ 2704 w 21600"/>
              <a:gd name="T7" fmla="*/ 11056 h 21600"/>
              <a:gd name="T8" fmla="*/ 10714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0856"/>
                  <a:pt x="5400" y="10913"/>
                  <a:pt x="5402" y="10970"/>
                </a:cubicBezTo>
                <a:lnTo>
                  <a:pt x="5" y="11141"/>
                </a:lnTo>
                <a:cubicBezTo>
                  <a:pt x="1" y="11027"/>
                  <a:pt x="0" y="10913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843510" y="5661943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en-US" altLang="ja-JP" b="1" dirty="0">
                <a:latin typeface="Lucida Sans Unicode" pitchFamily="34" charset="0"/>
              </a:rPr>
              <a:t>Irreversible</a:t>
            </a:r>
            <a:endParaRPr lang="ja-JP" altLang="en-US" b="1" dirty="0">
              <a:latin typeface="Lucida Sans Unicode" pitchFamily="34" charset="0"/>
            </a:endParaRPr>
          </a:p>
        </p:txBody>
      </p:sp>
      <p:sp>
        <p:nvSpPr>
          <p:cNvPr id="29722" name="AutoShape 26"/>
          <p:cNvSpPr>
            <a:spLocks noChangeArrowheads="1"/>
          </p:cNvSpPr>
          <p:nvPr/>
        </p:nvSpPr>
        <p:spPr bwMode="auto">
          <a:xfrm rot="2771610">
            <a:off x="2627610" y="5301580"/>
            <a:ext cx="431800" cy="431800"/>
          </a:xfrm>
          <a:prstGeom prst="plus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9723" name="AutoShape 27"/>
          <p:cNvSpPr>
            <a:spLocks noChangeArrowheads="1"/>
          </p:cNvSpPr>
          <p:nvPr/>
        </p:nvSpPr>
        <p:spPr bwMode="auto">
          <a:xfrm rot="2771610">
            <a:off x="5651798" y="5301580"/>
            <a:ext cx="431800" cy="431800"/>
          </a:xfrm>
          <a:prstGeom prst="plus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CIPAC washing agent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Sampling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4625" y="1023700"/>
            <a:ext cx="797877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4520A0"/>
                </a:solidFill>
                <a:cs typeface="Arial" pitchFamily="34" charset="0"/>
              </a:rPr>
              <a:t>For each wash cycle </a:t>
            </a:r>
            <a:r>
              <a:rPr lang="en-US" sz="2400" dirty="0">
                <a:solidFill>
                  <a:srgbClr val="4520A0"/>
                </a:solidFill>
                <a:cs typeface="Arial" pitchFamily="34" charset="0"/>
              </a:rPr>
              <a:t>: 3 pieces of 25 cm x </a:t>
            </a:r>
            <a:r>
              <a:rPr lang="en-US" sz="2400" dirty="0" smtClean="0">
                <a:solidFill>
                  <a:srgbClr val="4520A0"/>
                </a:solidFill>
                <a:cs typeface="Arial" pitchFamily="34" charset="0"/>
              </a:rPr>
              <a:t>25 cm</a:t>
            </a:r>
            <a:br>
              <a:rPr lang="en-US" sz="2400" dirty="0" smtClean="0">
                <a:solidFill>
                  <a:srgbClr val="4520A0"/>
                </a:solidFill>
                <a:cs typeface="Arial" pitchFamily="34" charset="0"/>
              </a:rPr>
            </a:br>
            <a:r>
              <a:rPr lang="en-US" sz="2400" dirty="0" smtClean="0">
                <a:solidFill>
                  <a:srgbClr val="4520A0"/>
                </a:solidFill>
                <a:cs typeface="Arial" pitchFamily="34" charset="0"/>
              </a:rPr>
              <a:t>cut in the length of the net, parallel to the lower border</a:t>
            </a:r>
            <a:endParaRPr lang="en-US" sz="2400" dirty="0">
              <a:solidFill>
                <a:srgbClr val="4520A0"/>
              </a:solidFill>
              <a:cs typeface="Arial" pitchFamily="34" charset="0"/>
            </a:endParaRP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1259633" y="2257025"/>
          <a:ext cx="6175750" cy="4052295"/>
        </p:xfrm>
        <a:graphic>
          <a:graphicData uri="http://schemas.openxmlformats.org/presentationml/2006/ole">
            <p:oleObj spid="_x0000_s1026" r:id="rId3" imgW="7869294" imgH="6484256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4355976" y="4653136"/>
            <a:ext cx="216024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Rectangle 11"/>
          <p:cNvSpPr/>
          <p:nvPr/>
        </p:nvSpPr>
        <p:spPr>
          <a:xfrm>
            <a:off x="4644008" y="4653136"/>
            <a:ext cx="216024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Rectangle 12"/>
          <p:cNvSpPr/>
          <p:nvPr/>
        </p:nvSpPr>
        <p:spPr>
          <a:xfrm>
            <a:off x="4932040" y="4653136"/>
            <a:ext cx="216024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88640"/>
            <a:ext cx="77048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3600" b="1" dirty="0" smtClean="0">
                <a:solidFill>
                  <a:srgbClr val="4520A0"/>
                </a:solidFill>
                <a:cs typeface="Arial" pitchFamily="34" charset="0"/>
              </a:rPr>
              <a:t>Washing method</a:t>
            </a:r>
            <a:endParaRPr lang="en-GB" sz="3600" b="1" dirty="0">
              <a:solidFill>
                <a:srgbClr val="4520A0"/>
              </a:solidFill>
              <a:cs typeface="Arial" pitchFamily="34" charset="0"/>
            </a:endParaRPr>
          </a:p>
          <a:p>
            <a:pPr eaLnBrk="0" hangingPunct="0">
              <a:defRPr/>
            </a:pPr>
            <a:endParaRPr lang="en-GB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908720"/>
            <a:ext cx="7978775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en-GB" sz="2000" dirty="0" smtClean="0">
              <a:solidFill>
                <a:srgbClr val="4520A0"/>
              </a:solidFill>
            </a:endParaRPr>
          </a:p>
          <a:p>
            <a:pPr lvl="0"/>
            <a:endParaRPr lang="fr-BE" sz="2000" dirty="0">
              <a:solidFill>
                <a:srgbClr val="4520A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51520" y="1274277"/>
            <a:ext cx="864096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Washing of 3 individual pieces of 25 cm x 25 cm with 500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mL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soap solution in a reciprocal water bath shaker at 155 beats / minute with an amplitude of 15 mm at 30°C ± 2°C for 10 minutes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BE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Rinsing 2 times with 500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mL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deionized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water in a reciprocal water bath shaker at 155 beats / minute with an amplitude of 15 mm at 30°C ± 2°C for 10 minutes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BE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The next action varies depending on LN types</a:t>
            </a:r>
            <a:endParaRPr kumimoji="0" lang="fr-BE" altLang="ja-JP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ja-JP" b="0" i="1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- Coated LN :</a:t>
            </a: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Drying on a line at ambient temperature protected from direct sunlight for 30</a:t>
            </a:r>
            <a:b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 minutes and then at 30°C ± 2°C in the dark for a time period of 22 ± 2 hours before the</a:t>
            </a:r>
            <a:b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 next washing</a:t>
            </a:r>
            <a:endParaRPr kumimoji="0" lang="fr-BE" altLang="ja-JP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ja-JP" b="0" i="1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- Incorporated LN :</a:t>
            </a: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Drying on a line at ambient temperature protected from direct sunlight </a:t>
            </a:r>
            <a:b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 for 30 minutes and then at 40°C ± 2°C in the dark for a time period of 22 ± 2 hours before</a:t>
            </a:r>
            <a:b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  the  next washing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BE" altLang="ja-JP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After the wash cycles, storage of the pieces into an aluminium foil in a freezer at 4°C</a:t>
            </a:r>
            <a:b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n-GB" altLang="ja-JP" b="0" i="0" u="none" strike="noStrike" cap="none" normalizeH="0" baseline="0" dirty="0" smtClean="0">
                <a:ln>
                  <a:noFill/>
                </a:ln>
                <a:solidFill>
                  <a:srgbClr val="4520A0"/>
                </a:solidFill>
                <a:effectLst/>
                <a:ea typeface="Times New Roman" pitchFamily="18" charset="0"/>
                <a:cs typeface="Arial" pitchFamily="34" charset="0"/>
              </a:rPr>
              <a:t>(± 3°C)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BE" altLang="ja-JP" sz="1600" b="0" i="0" u="none" strike="noStrike" cap="none" normalizeH="0" baseline="0" dirty="0" smtClean="0">
              <a:ln>
                <a:noFill/>
              </a:ln>
              <a:solidFill>
                <a:srgbClr val="452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559</Words>
  <Application>Microsoft Office PowerPoint</Application>
  <PresentationFormat>Affichage à l'écran (4:3)</PresentationFormat>
  <Paragraphs>350</Paragraphs>
  <Slides>23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CIPAC LN washing method</dc:title>
  <dc:creator>pigeon</dc:creator>
  <cp:lastModifiedBy>pigeon</cp:lastModifiedBy>
  <cp:revision>155</cp:revision>
  <dcterms:created xsi:type="dcterms:W3CDTF">2011-06-11T14:43:06Z</dcterms:created>
  <dcterms:modified xsi:type="dcterms:W3CDTF">2011-06-15T00:51:47Z</dcterms:modified>
</cp:coreProperties>
</file>